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DM Sans" pitchFamily="2" charset="77"/>
      <p:regular r:id="rId13"/>
      <p:bold r:id="rId14"/>
      <p:italic r:id="rId15"/>
      <p:boldItalic r:id="rId16"/>
    </p:embeddedFont>
    <p:embeddedFont>
      <p:font typeface="Merriweather" pitchFamily="2" charset="77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9"/>
    <p:restoredTop sz="40822"/>
  </p:normalViewPr>
  <p:slideViewPr>
    <p:cSldViewPr snapToGrid="0">
      <p:cViewPr varScale="1">
        <p:scale>
          <a:sx n="47" d="100"/>
          <a:sy n="47" d="100"/>
        </p:scale>
        <p:origin x="3992" y="20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dirty="0"/>
          </a:p>
        </p:txBody>
      </p:sp>
      <p:sp>
        <p:nvSpPr>
          <p:cNvPr id="251" name="Google Shape;2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158750" indent="0">
              <a:buNone/>
            </a:pPr>
            <a:endParaRPr dirty="0"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dirty="0"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dirty="0"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dirty="0"/>
          </a:p>
        </p:txBody>
      </p:sp>
      <p:sp>
        <p:nvSpPr>
          <p:cNvPr id="201" name="Google Shape;20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214" name="Google Shape;2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11" Type="http://schemas.openxmlformats.org/officeDocument/2006/relationships/image" Target="../media/image1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8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762000" y="905172"/>
            <a:ext cx="11430000" cy="2262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3F0DF"/>
                </a:solidFill>
                <a:latin typeface="Merriweather"/>
                <a:ea typeface="Merriweather"/>
                <a:cs typeface="Merriweather"/>
                <a:sym typeface="Merriweather"/>
              </a:rPr>
              <a:t>Cloud Security Risk in the Software &amp; Cloud Services Industry</a:t>
            </a:r>
            <a:endParaRPr/>
          </a:p>
        </p:txBody>
      </p:sp>
      <p:sp>
        <p:nvSpPr>
          <p:cNvPr id="85" name="Google Shape;85;p13"/>
          <p:cNvSpPr txBox="1"/>
          <p:nvPr/>
        </p:nvSpPr>
        <p:spPr>
          <a:xfrm>
            <a:off x="762000" y="3531800"/>
            <a:ext cx="825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DD6E2"/>
                </a:solidFill>
                <a:latin typeface="DM Sans"/>
                <a:ea typeface="DM Sans"/>
                <a:cs typeface="DM Sans"/>
                <a:sym typeface="DM Sans"/>
              </a:rPr>
              <a:t>A Socio-Technical Investigation into Shadow</a:t>
            </a:r>
            <a:r>
              <a:rPr lang="en-US" sz="2400">
                <a:solidFill>
                  <a:srgbClr val="CDD6E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b="0" i="0" u="none" strike="noStrike" cap="none">
                <a:solidFill>
                  <a:srgbClr val="CDD6E2"/>
                </a:solidFill>
                <a:latin typeface="DM Sans"/>
                <a:ea typeface="DM Sans"/>
                <a:cs typeface="DM Sans"/>
                <a:sym typeface="DM Sans"/>
              </a:rPr>
              <a:t>APIs</a:t>
            </a:r>
            <a:endParaRPr/>
          </a:p>
        </p:txBody>
      </p:sp>
      <p:sp>
        <p:nvSpPr>
          <p:cNvPr id="86" name="Google Shape;86;p13"/>
          <p:cNvSpPr txBox="1"/>
          <p:nvPr/>
        </p:nvSpPr>
        <p:spPr>
          <a:xfrm>
            <a:off x="762000" y="4931866"/>
            <a:ext cx="3305175" cy="33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Fabian Narel</a:t>
            </a:r>
            <a:endParaRPr/>
          </a:p>
        </p:txBody>
      </p:sp>
      <p:sp>
        <p:nvSpPr>
          <p:cNvPr id="87" name="Google Shape;87;p13"/>
          <p:cNvSpPr txBox="1"/>
          <p:nvPr/>
        </p:nvSpPr>
        <p:spPr>
          <a:xfrm>
            <a:off x="762000" y="5457527"/>
            <a:ext cx="33051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CDD6E2"/>
                </a:solidFill>
                <a:latin typeface="DM Sans"/>
                <a:ea typeface="DM Sans"/>
                <a:cs typeface="DM Sans"/>
                <a:sym typeface="DM Sans"/>
              </a:rPr>
              <a:t>ID: 12697137 | Module: RMPP_PCOM7E</a:t>
            </a:r>
            <a:endParaRPr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5E4C44-D920-F928-8E9D-4C2AD8606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78"/>
    </mc:Choice>
    <mc:Fallback xmlns="">
      <p:transition spd="slow" advTm="55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DF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2"/>
          <p:cNvSpPr txBox="1"/>
          <p:nvPr/>
        </p:nvSpPr>
        <p:spPr>
          <a:xfrm>
            <a:off x="476250" y="208192"/>
            <a:ext cx="117157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 dirty="0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Reference List</a:t>
            </a:r>
            <a:endParaRPr dirty="0"/>
          </a:p>
        </p:txBody>
      </p:sp>
      <p:sp>
        <p:nvSpPr>
          <p:cNvPr id="254" name="Google Shape;254;p22"/>
          <p:cNvSpPr/>
          <p:nvPr/>
        </p:nvSpPr>
        <p:spPr>
          <a:xfrm>
            <a:off x="476250" y="970191"/>
            <a:ext cx="11239500" cy="19050"/>
          </a:xfrm>
          <a:prstGeom prst="rect">
            <a:avLst/>
          </a:prstGeom>
          <a:solidFill>
            <a:srgbClr val="0050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2"/>
          <p:cNvSpPr txBox="1"/>
          <p:nvPr/>
        </p:nvSpPr>
        <p:spPr>
          <a:xfrm>
            <a:off x="666750" y="1044757"/>
            <a:ext cx="5143500" cy="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Akamai (2025)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State of Apps and API Security 2025: How AI Is Shifting the Digital Terrain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. [Report]. Available at: https://mysecuritymarketplace.com/reports (Accessed: 8 December 2025).</a:t>
            </a:r>
            <a:endParaRPr/>
          </a:p>
        </p:txBody>
      </p:sp>
      <p:sp>
        <p:nvSpPr>
          <p:cNvPr id="256" name="Google Shape;256;p22"/>
          <p:cNvSpPr txBox="1"/>
          <p:nvPr/>
        </p:nvSpPr>
        <p:spPr>
          <a:xfrm>
            <a:off x="666750" y="1817919"/>
            <a:ext cx="5143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Berenson, M.L., Levine, D. and Szabat, K. (2020)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Basic Business Statistics: Concepts and Applications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. 14th edn. Harlow: Pearson.</a:t>
            </a:r>
            <a:endParaRPr/>
          </a:p>
        </p:txBody>
      </p:sp>
      <p:sp>
        <p:nvSpPr>
          <p:cNvPr id="257" name="Google Shape;257;p22"/>
          <p:cNvSpPr txBox="1"/>
          <p:nvPr/>
        </p:nvSpPr>
        <p:spPr>
          <a:xfrm>
            <a:off x="666750" y="2377810"/>
            <a:ext cx="5143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Brace, I. (2013)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Questionnaire design: how to plan, structure and write survey material for effective market research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. London: Kogan Page.</a:t>
            </a:r>
            <a:endParaRPr/>
          </a:p>
        </p:txBody>
      </p:sp>
      <p:sp>
        <p:nvSpPr>
          <p:cNvPr id="258" name="Google Shape;258;p22"/>
          <p:cNvSpPr txBox="1"/>
          <p:nvPr/>
        </p:nvSpPr>
        <p:spPr>
          <a:xfrm>
            <a:off x="666750" y="2937701"/>
            <a:ext cx="5143500" cy="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Cloud Security Alliance (CSA) (2025)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The State of Cloud and AI Security 2025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. [Report]. Available at: https://cloudsecurityalliance.org (Accessed: 8 December 2025).</a:t>
            </a:r>
            <a:endParaRPr/>
          </a:p>
        </p:txBody>
      </p:sp>
      <p:sp>
        <p:nvSpPr>
          <p:cNvPr id="259" name="Google Shape;259;p22"/>
          <p:cNvSpPr txBox="1"/>
          <p:nvPr/>
        </p:nvSpPr>
        <p:spPr>
          <a:xfrm>
            <a:off x="666750" y="3710864"/>
            <a:ext cx="5143500" cy="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Creswell, J.W. (2022)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1. What is Mixed Methods Research? | John W. Creswell | Mixed Methods @ University of Michigan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. [Video]. Available at: https://www.youtube.com (Accessed: 8 December 2025).</a:t>
            </a:r>
            <a:endParaRPr/>
          </a:p>
        </p:txBody>
      </p:sp>
      <p:sp>
        <p:nvSpPr>
          <p:cNvPr id="260" name="Google Shape;260;p22"/>
          <p:cNvSpPr txBox="1"/>
          <p:nvPr/>
        </p:nvSpPr>
        <p:spPr>
          <a:xfrm>
            <a:off x="666750" y="4484026"/>
            <a:ext cx="5143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Finn, M. and Shilton, K. (2023) 'Ethics governance development: The case of the Menlo Report',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Social Studies of Science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, 53(3), pp. 325-349.</a:t>
            </a:r>
            <a:endParaRPr/>
          </a:p>
        </p:txBody>
      </p:sp>
      <p:sp>
        <p:nvSpPr>
          <p:cNvPr id="261" name="Google Shape;261;p22"/>
          <p:cNvSpPr txBox="1"/>
          <p:nvPr/>
        </p:nvSpPr>
        <p:spPr>
          <a:xfrm>
            <a:off x="666750" y="5043917"/>
            <a:ext cx="5143500" cy="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Gadani, N.N. (2024) 'Security Challenges in Cloud-Based Software Development: A DevSecOps Perspective',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Journal of Scientific and Engineering Research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, 11(5), pp. 287-294.</a:t>
            </a:r>
            <a:endParaRPr/>
          </a:p>
        </p:txBody>
      </p:sp>
      <p:sp>
        <p:nvSpPr>
          <p:cNvPr id="262" name="Google Shape;262;p22"/>
          <p:cNvSpPr txBox="1"/>
          <p:nvPr/>
        </p:nvSpPr>
        <p:spPr>
          <a:xfrm>
            <a:off x="666750" y="5817079"/>
            <a:ext cx="5143500" cy="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Gartner (2024)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Gartner Forecasts Worldwide Public Cloud End-User Spending to Total $723 Billion in 2025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. [Press Release]. 19 November. Available at: https://www.gartner.com.</a:t>
            </a:r>
            <a:endParaRPr/>
          </a:p>
        </p:txBody>
      </p:sp>
      <p:sp>
        <p:nvSpPr>
          <p:cNvPr id="263" name="Google Shape;263;p22"/>
          <p:cNvSpPr txBox="1"/>
          <p:nvPr/>
        </p:nvSpPr>
        <p:spPr>
          <a:xfrm>
            <a:off x="6572250" y="1044748"/>
            <a:ext cx="5143500" cy="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Kaplan, B. and Maxwell, J.A. (2005) 'Qualitative Research Methods for Evaluating Computer Information Systems', in Anderson, J.G. and Aydin, C.E. (eds)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Evaluating the Organizational Impact of Healthcare Information Systems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. New York: Springer.</a:t>
            </a:r>
            <a:endParaRPr/>
          </a:p>
        </p:txBody>
      </p:sp>
      <p:sp>
        <p:nvSpPr>
          <p:cNvPr id="264" name="Google Shape;264;p22"/>
          <p:cNvSpPr txBox="1"/>
          <p:nvPr/>
        </p:nvSpPr>
        <p:spPr>
          <a:xfrm>
            <a:off x="6572250" y="1817910"/>
            <a:ext cx="5143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Kluge Corrêa, N. et al. (2023) 'Worldwide AI ethics: A review of 200 guidelines and recommendations for AI governance',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Patterns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, 4(10).</a:t>
            </a:r>
            <a:endParaRPr/>
          </a:p>
        </p:txBody>
      </p:sp>
      <p:sp>
        <p:nvSpPr>
          <p:cNvPr id="265" name="Google Shape;265;p22"/>
          <p:cNvSpPr txBox="1"/>
          <p:nvPr/>
        </p:nvSpPr>
        <p:spPr>
          <a:xfrm>
            <a:off x="6572250" y="2377801"/>
            <a:ext cx="5143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Miller, T. and Mauthner, M.L. (2012)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Ethics in Qualitative Research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. London: SAGE Publications.</a:t>
            </a:r>
            <a:endParaRPr/>
          </a:p>
        </p:txBody>
      </p:sp>
      <p:sp>
        <p:nvSpPr>
          <p:cNvPr id="266" name="Google Shape;266;p22"/>
          <p:cNvSpPr txBox="1"/>
          <p:nvPr/>
        </p:nvSpPr>
        <p:spPr>
          <a:xfrm>
            <a:off x="6572250" y="2937693"/>
            <a:ext cx="5143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Mircea, E. (2019) 'Project Management using Agile Frameworks',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Economy Informatics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, 19(1), pp. 34-44.</a:t>
            </a:r>
            <a:endParaRPr/>
          </a:p>
        </p:txBody>
      </p:sp>
      <p:sp>
        <p:nvSpPr>
          <p:cNvPr id="267" name="Google Shape;267;p22"/>
          <p:cNvSpPr txBox="1"/>
          <p:nvPr/>
        </p:nvSpPr>
        <p:spPr>
          <a:xfrm>
            <a:off x="6572250" y="3497584"/>
            <a:ext cx="5143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Nicholas, J.M. and Steyn, H. (2020)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Project management for engineering, business and technology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. 6th edn. London: Routledge.</a:t>
            </a:r>
            <a:endParaRPr/>
          </a:p>
        </p:txBody>
      </p:sp>
      <p:sp>
        <p:nvSpPr>
          <p:cNvPr id="268" name="Google Shape;268;p22"/>
          <p:cNvSpPr txBox="1"/>
          <p:nvPr/>
        </p:nvSpPr>
        <p:spPr>
          <a:xfrm>
            <a:off x="6572250" y="4057476"/>
            <a:ext cx="5143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Sim, J. and Waterfield, J. (2019) 'Focus Group Methodology: Some Ethical Challenges',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Quality &amp; Quantity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, 53(6), pp. 3003-3022.</a:t>
            </a:r>
            <a:endParaRPr/>
          </a:p>
        </p:txBody>
      </p:sp>
      <p:sp>
        <p:nvSpPr>
          <p:cNvPr id="269" name="Google Shape;269;p22"/>
          <p:cNvSpPr txBox="1"/>
          <p:nvPr/>
        </p:nvSpPr>
        <p:spPr>
          <a:xfrm>
            <a:off x="6572250" y="4617367"/>
            <a:ext cx="5143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Traceable AI (2025)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2025 Global State of API Security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. [Report]. Available at: https://www.traceable.ai (Accessed: 12 December 2025).</a:t>
            </a:r>
            <a:endParaRPr/>
          </a:p>
        </p:txBody>
      </p:sp>
      <p:sp>
        <p:nvSpPr>
          <p:cNvPr id="270" name="Google Shape;270;p22"/>
          <p:cNvSpPr txBox="1"/>
          <p:nvPr/>
        </p:nvSpPr>
        <p:spPr>
          <a:xfrm>
            <a:off x="6572250" y="5177258"/>
            <a:ext cx="5143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99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Wohlin, C. (2021) 'Case Study Research in Software Engineering—It is a Case, and it is a Study, but is it a Case Study?', </a:t>
            </a:r>
            <a:r>
              <a:rPr lang="en-US" sz="10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Information and Software Technology</a:t>
            </a:r>
            <a:r>
              <a:rPr lang="en-US" sz="10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, 133.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DF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/>
        </p:nvSpPr>
        <p:spPr>
          <a:xfrm>
            <a:off x="476250" y="476250"/>
            <a:ext cx="117157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Significance &amp; Research Problem</a:t>
            </a: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476250" y="1238250"/>
            <a:ext cx="11239500" cy="19050"/>
          </a:xfrm>
          <a:prstGeom prst="rect">
            <a:avLst/>
          </a:prstGeom>
          <a:solidFill>
            <a:srgbClr val="0050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558000" y="3112688"/>
            <a:ext cx="2250000" cy="1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1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Economic Scale:</a:t>
            </a:r>
            <a:r>
              <a:rPr lang="en-US" sz="1501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501" b="0" i="0" u="none" strike="noStrike" cap="none">
              <a:solidFill>
                <a:srgbClr val="33415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1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Global cloud spending is forecast to reach $723.4 billion by 2025 (Gartner, 2024).</a:t>
            </a:r>
            <a:endParaRPr sz="1501"/>
          </a:p>
        </p:txBody>
      </p:sp>
      <p:sp>
        <p:nvSpPr>
          <p:cNvPr id="95" name="Google Shape;95;p14"/>
          <p:cNvSpPr txBox="1"/>
          <p:nvPr/>
        </p:nvSpPr>
        <p:spPr>
          <a:xfrm>
            <a:off x="6295009" y="3112689"/>
            <a:ext cx="2504700" cy="2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1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The Instability:</a:t>
            </a:r>
            <a:r>
              <a:rPr lang="en-US" sz="1501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501" b="0" i="0" u="none" strike="noStrike" cap="none">
              <a:solidFill>
                <a:srgbClr val="33415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1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Despite investment, 57% of organizations reported an API-related data breach within the last two years (Traceable AI, 2025).</a:t>
            </a:r>
            <a:endParaRPr sz="1501"/>
          </a:p>
        </p:txBody>
      </p:sp>
      <p:sp>
        <p:nvSpPr>
          <p:cNvPr id="96" name="Google Shape;96;p14"/>
          <p:cNvSpPr txBox="1"/>
          <p:nvPr/>
        </p:nvSpPr>
        <p:spPr>
          <a:xfrm>
            <a:off x="3513475" y="3112700"/>
            <a:ext cx="2504700" cy="1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1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The Conflict:</a:t>
            </a:r>
            <a:r>
              <a:rPr lang="en-US" sz="1501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501" b="0" i="0" u="none" strike="noStrike" cap="none">
              <a:solidFill>
                <a:srgbClr val="33415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1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A "Compliance Gap" exists between rigid security standards and Agile velocity (Mircea, 2019).</a:t>
            </a:r>
            <a:endParaRPr sz="1501"/>
          </a:p>
        </p:txBody>
      </p:sp>
      <p:sp>
        <p:nvSpPr>
          <p:cNvPr id="97" name="Google Shape;97;p14"/>
          <p:cNvSpPr txBox="1"/>
          <p:nvPr/>
        </p:nvSpPr>
        <p:spPr>
          <a:xfrm>
            <a:off x="9029800" y="3112700"/>
            <a:ext cx="2848500" cy="2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70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1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The Consequence:</a:t>
            </a:r>
            <a:r>
              <a:rPr lang="en-US" sz="1501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1501" b="0" i="0" u="none" strike="noStrike" cap="none">
              <a:solidFill>
                <a:srgbClr val="33415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1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This tension drives developers to create "Shadow APIs"—undocumented interfaces that bypass security controls (Akamai, 2025).</a:t>
            </a:r>
            <a:endParaRPr sz="1501"/>
          </a:p>
        </p:txBody>
      </p:sp>
      <p:pic>
        <p:nvPicPr>
          <p:cNvPr id="98" name="Google Shape;98;p14" title="conflict_icon_only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8668" y="2258862"/>
            <a:ext cx="1331716" cy="559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 title="consequence_icon_only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90876" y="2258844"/>
            <a:ext cx="614274" cy="55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 title="economic_scale_icon_only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54458" y="2248628"/>
            <a:ext cx="965835" cy="5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 title="instability_icon_only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45490" y="2248622"/>
            <a:ext cx="663585" cy="57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F620E585-44DA-EE82-2F9A-F3FE9E0A8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76"/>
    </mc:Choice>
    <mc:Fallback xmlns="">
      <p:transition spd="slow" advTm="103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DF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50" y="1306264"/>
            <a:ext cx="11239500" cy="268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250" y="4114226"/>
            <a:ext cx="5476875" cy="2624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38875" y="4114226"/>
            <a:ext cx="5476875" cy="262473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476250" y="148815"/>
            <a:ext cx="11715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Research Question</a:t>
            </a:r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476250" y="910814"/>
            <a:ext cx="11239500" cy="19200"/>
          </a:xfrm>
          <a:prstGeom prst="rect">
            <a:avLst/>
          </a:prstGeom>
          <a:solidFill>
            <a:srgbClr val="0050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933450" y="2030164"/>
            <a:ext cx="10921365" cy="143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rgbClr val="334155"/>
                </a:solidFill>
                <a:latin typeface="Merriweather"/>
                <a:ea typeface="Merriweather"/>
                <a:cs typeface="Merriweather"/>
                <a:sym typeface="Merriweather"/>
              </a:rPr>
              <a:t>How do conflicting pressures for deployment velocity versus security compliance influence the creation of ‘Shadow APIs’ in cloud-native software teams?</a:t>
            </a:r>
            <a:endParaRPr/>
          </a:p>
        </p:txBody>
      </p:sp>
      <p:sp>
        <p:nvSpPr>
          <p:cNvPr id="112" name="Google Shape;112;p15"/>
          <p:cNvSpPr txBox="1"/>
          <p:nvPr/>
        </p:nvSpPr>
        <p:spPr>
          <a:xfrm>
            <a:off x="649366" y="4676201"/>
            <a:ext cx="5130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Sub-Question 1</a:t>
            </a:r>
            <a:endParaRPr/>
          </a:p>
        </p:txBody>
      </p:sp>
      <p:sp>
        <p:nvSpPr>
          <p:cNvPr id="113" name="Google Shape;113;p15"/>
          <p:cNvSpPr txBox="1"/>
          <p:nvPr/>
        </p:nvSpPr>
        <p:spPr>
          <a:xfrm>
            <a:off x="771525" y="5228651"/>
            <a:ext cx="4886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To what extent does the "Shift Left" paradigm reduce the latency friction that leads to security workarounds?</a:t>
            </a:r>
            <a:endParaRPr/>
          </a:p>
        </p:txBody>
      </p:sp>
      <p:sp>
        <p:nvSpPr>
          <p:cNvPr id="114" name="Google Shape;114;p15"/>
          <p:cNvSpPr txBox="1"/>
          <p:nvPr/>
        </p:nvSpPr>
        <p:spPr>
          <a:xfrm>
            <a:off x="6411991" y="4676201"/>
            <a:ext cx="5130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Sub-Question 2</a:t>
            </a:r>
            <a:endParaRPr/>
          </a:p>
        </p:txBody>
      </p:sp>
      <p:sp>
        <p:nvSpPr>
          <p:cNvPr id="115" name="Google Shape;115;p15"/>
          <p:cNvSpPr txBox="1"/>
          <p:nvPr/>
        </p:nvSpPr>
        <p:spPr>
          <a:xfrm>
            <a:off x="6534150" y="5228651"/>
            <a:ext cx="48864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Can a socio-technical governance framework align Zero Trust principles with Agile delivery speeds?</a:t>
            </a:r>
            <a:endParaRPr/>
          </a:p>
        </p:txBody>
      </p:sp>
      <p:pic>
        <p:nvPicPr>
          <p:cNvPr id="64" name="Audio 63">
            <a:hlinkClick r:id="" action="ppaction://media"/>
            <a:extLst>
              <a:ext uri="{FF2B5EF4-FFF2-40B4-BE49-F238E27FC236}">
                <a16:creationId xmlns:a16="http://schemas.microsoft.com/office/drawing/2014/main" id="{2610BA48-07A0-5651-3AAC-611A388A0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74"/>
    </mc:Choice>
    <mc:Fallback xmlns="">
      <p:transition spd="slow" advTm="122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D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325" y="2373421"/>
            <a:ext cx="3555950" cy="3895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18025" y="2373421"/>
            <a:ext cx="3555950" cy="3895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9725" y="2373421"/>
            <a:ext cx="3555950" cy="389512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 txBox="1"/>
          <p:nvPr/>
        </p:nvSpPr>
        <p:spPr>
          <a:xfrm>
            <a:off x="476325" y="173825"/>
            <a:ext cx="11715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Aims &amp; Objectives</a:t>
            </a:r>
            <a:endParaRPr/>
          </a:p>
        </p:txBody>
      </p:sp>
      <p:sp>
        <p:nvSpPr>
          <p:cNvPr id="124" name="Google Shape;124;p16"/>
          <p:cNvSpPr/>
          <p:nvPr/>
        </p:nvSpPr>
        <p:spPr>
          <a:xfrm>
            <a:off x="476325" y="935824"/>
            <a:ext cx="11239500" cy="19200"/>
          </a:xfrm>
          <a:prstGeom prst="rect">
            <a:avLst/>
          </a:prstGeom>
          <a:solidFill>
            <a:srgbClr val="0050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476250" y="1333999"/>
            <a:ext cx="112395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Aim:</a:t>
            </a:r>
            <a:r>
              <a:rPr lang="en-US" sz="16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To develop a </a:t>
            </a:r>
            <a:r>
              <a:rPr lang="en-US" sz="1650" b="0" i="1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Socio-Technical API Governance Framework</a:t>
            </a:r>
            <a:r>
              <a:rPr lang="en-US" sz="16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that minimizes the friction between developer velocity and security protocols.</a:t>
            </a:r>
            <a:endParaRPr/>
          </a:p>
        </p:txBody>
      </p:sp>
      <p:sp>
        <p:nvSpPr>
          <p:cNvPr id="126" name="Google Shape;126;p16"/>
          <p:cNvSpPr txBox="1"/>
          <p:nvPr/>
        </p:nvSpPr>
        <p:spPr>
          <a:xfrm>
            <a:off x="697464" y="3535471"/>
            <a:ext cx="311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1. Quantify</a:t>
            </a:r>
            <a:endParaRPr/>
          </a:p>
        </p:txBody>
      </p:sp>
      <p:sp>
        <p:nvSpPr>
          <p:cNvPr id="127" name="Google Shape;127;p16"/>
          <p:cNvSpPr txBox="1"/>
          <p:nvPr/>
        </p:nvSpPr>
        <p:spPr>
          <a:xfrm>
            <a:off x="771600" y="4087921"/>
            <a:ext cx="29655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Quantify the prevalence of security protocol circumvention in DevOps environments using survey data.</a:t>
            </a:r>
            <a:endParaRPr/>
          </a:p>
        </p:txBody>
      </p:sp>
      <p:sp>
        <p:nvSpPr>
          <p:cNvPr id="128" name="Google Shape;128;p16"/>
          <p:cNvSpPr txBox="1"/>
          <p:nvPr/>
        </p:nvSpPr>
        <p:spPr>
          <a:xfrm>
            <a:off x="4539165" y="3535471"/>
            <a:ext cx="311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2. Investigate</a:t>
            </a:r>
            <a:endParaRPr/>
          </a:p>
        </p:txBody>
      </p:sp>
      <p:sp>
        <p:nvSpPr>
          <p:cNvPr id="129" name="Google Shape;129;p16"/>
          <p:cNvSpPr txBox="1"/>
          <p:nvPr/>
        </p:nvSpPr>
        <p:spPr>
          <a:xfrm>
            <a:off x="4613300" y="4087921"/>
            <a:ext cx="2965500" cy="14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Investigate the qualitative drivers (e.g., alert fatigue, deadline pressure) leading to Shadow APIs.</a:t>
            </a:r>
            <a:endParaRPr/>
          </a:p>
        </p:txBody>
      </p:sp>
      <p:sp>
        <p:nvSpPr>
          <p:cNvPr id="130" name="Google Shape;130;p16"/>
          <p:cNvSpPr txBox="1"/>
          <p:nvPr/>
        </p:nvSpPr>
        <p:spPr>
          <a:xfrm>
            <a:off x="8380865" y="3535471"/>
            <a:ext cx="311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3. Operationalize</a:t>
            </a:r>
            <a:endParaRPr/>
          </a:p>
        </p:txBody>
      </p:sp>
      <p:sp>
        <p:nvSpPr>
          <p:cNvPr id="131" name="Google Shape;131;p16"/>
          <p:cNvSpPr txBox="1"/>
          <p:nvPr/>
        </p:nvSpPr>
        <p:spPr>
          <a:xfrm>
            <a:off x="8455000" y="4087921"/>
            <a:ext cx="2965500" cy="18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Operationalize ethical principles from the Menlo Report (Finn and Shilton, 2023) into automated workflows.</a:t>
            </a:r>
            <a:endParaRPr/>
          </a:p>
        </p:txBody>
      </p:sp>
      <p:pic>
        <p:nvPicPr>
          <p:cNvPr id="132" name="Google Shape;132;p16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54125" y="3023496"/>
            <a:ext cx="40005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67251" y="3023496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51801" y="3023496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9E1C401E-FF1A-A8B2-CFCF-EDCD24487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45"/>
    </mc:Choice>
    <mc:Fallback xmlns="">
      <p:transition spd="slow" advTm="146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DF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7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50" y="4462260"/>
            <a:ext cx="11239500" cy="227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6250" y="1404342"/>
            <a:ext cx="5334000" cy="2940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81750" y="1404342"/>
            <a:ext cx="5334000" cy="294084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/>
          <p:nvPr/>
        </p:nvSpPr>
        <p:spPr>
          <a:xfrm>
            <a:off x="504825" y="194668"/>
            <a:ext cx="11715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Key Literature Themes</a:t>
            </a:r>
            <a:endParaRPr/>
          </a:p>
        </p:txBody>
      </p:sp>
      <p:sp>
        <p:nvSpPr>
          <p:cNvPr id="143" name="Google Shape;143;p17"/>
          <p:cNvSpPr/>
          <p:nvPr/>
        </p:nvSpPr>
        <p:spPr>
          <a:xfrm>
            <a:off x="504825" y="956667"/>
            <a:ext cx="11239500" cy="19200"/>
          </a:xfrm>
          <a:prstGeom prst="rect">
            <a:avLst/>
          </a:prstGeom>
          <a:solidFill>
            <a:srgbClr val="0050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762000" y="5014710"/>
            <a:ext cx="11201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625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The Translation Gap</a:t>
            </a:r>
            <a:endParaRPr/>
          </a:p>
        </p:txBody>
      </p:sp>
      <p:sp>
        <p:nvSpPr>
          <p:cNvPr id="145" name="Google Shape;145;p17"/>
          <p:cNvSpPr txBox="1"/>
          <p:nvPr/>
        </p:nvSpPr>
        <p:spPr>
          <a:xfrm>
            <a:off x="762000" y="5567160"/>
            <a:ext cx="106680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While ethical consensus exists, abstract principles often fail to materialize into programmable controls (Kluge Corrêa et al., 2023).</a:t>
            </a:r>
            <a:endParaRPr/>
          </a:p>
        </p:txBody>
      </p:sp>
      <p:sp>
        <p:nvSpPr>
          <p:cNvPr id="146" name="Google Shape;146;p17"/>
          <p:cNvSpPr txBox="1"/>
          <p:nvPr/>
        </p:nvSpPr>
        <p:spPr>
          <a:xfrm>
            <a:off x="762000" y="1956792"/>
            <a:ext cx="50006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28625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Shared Responsibility</a:t>
            </a:r>
            <a:endParaRPr/>
          </a:p>
        </p:txBody>
      </p:sp>
      <p:sp>
        <p:nvSpPr>
          <p:cNvPr id="147" name="Google Shape;147;p17"/>
          <p:cNvSpPr txBox="1"/>
          <p:nvPr/>
        </p:nvSpPr>
        <p:spPr>
          <a:xfrm>
            <a:off x="762000" y="2509242"/>
            <a:ext cx="4762500" cy="134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Misunderstandings of the boundary between IaaS and SaaS responsibilities lead to significant coverage gaps and misconfiguration (Cloud Security Alliance, 2025).</a:t>
            </a:r>
            <a:endParaRPr/>
          </a:p>
        </p:txBody>
      </p:sp>
      <p:sp>
        <p:nvSpPr>
          <p:cNvPr id="148" name="Google Shape;148;p17"/>
          <p:cNvSpPr txBox="1"/>
          <p:nvPr/>
        </p:nvSpPr>
        <p:spPr>
          <a:xfrm>
            <a:off x="6667500" y="1956792"/>
            <a:ext cx="50006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195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The "Shadow" Ecosystem</a:t>
            </a:r>
            <a:endParaRPr/>
          </a:p>
        </p:txBody>
      </p:sp>
      <p:sp>
        <p:nvSpPr>
          <p:cNvPr id="149" name="Google Shape;149;p17"/>
          <p:cNvSpPr txBox="1"/>
          <p:nvPr/>
        </p:nvSpPr>
        <p:spPr>
          <a:xfrm>
            <a:off x="6667500" y="2509242"/>
            <a:ext cx="4762500" cy="134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APIs are the primary attack vector, with AI-driven attacks increasing by 33% YoY (Akamai, 2025). Traditional firewalls often fail to inspect JSON payloads (Gadani, 2024).</a:t>
            </a:r>
            <a:endParaRPr/>
          </a:p>
        </p:txBody>
      </p:sp>
      <p:pic>
        <p:nvPicPr>
          <p:cNvPr id="150" name="Google Shape;150;p17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2000" y="5052810"/>
            <a:ext cx="333375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7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2000" y="1994892"/>
            <a:ext cx="333375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7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67500" y="1994892"/>
            <a:ext cx="2667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CADD1D6-2396-6265-CF72-353BEF3E9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90"/>
    </mc:Choice>
    <mc:Fallback xmlns="">
      <p:transition spd="slow" advTm="119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DF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/>
        </p:nvSpPr>
        <p:spPr>
          <a:xfrm>
            <a:off x="476250" y="476250"/>
            <a:ext cx="117157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Methodology: Explanatory Sequential Design</a:t>
            </a:r>
            <a:endParaRPr/>
          </a:p>
        </p:txBody>
      </p:sp>
      <p:sp>
        <p:nvSpPr>
          <p:cNvPr id="158" name="Google Shape;158;p18"/>
          <p:cNvSpPr/>
          <p:nvPr/>
        </p:nvSpPr>
        <p:spPr>
          <a:xfrm>
            <a:off x="476250" y="1238250"/>
            <a:ext cx="11239500" cy="19050"/>
          </a:xfrm>
          <a:prstGeom prst="rect">
            <a:avLst/>
          </a:prstGeom>
          <a:solidFill>
            <a:srgbClr val="0050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476250" y="2133600"/>
            <a:ext cx="112395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50" b="1" i="1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Leveraging Mixed Methods to capture both scale and context (Creswell, 2022).</a:t>
            </a:r>
            <a:endParaRPr sz="1850" b="1" i="1">
              <a:solidFill>
                <a:srgbClr val="33415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50" i="1">
              <a:solidFill>
                <a:srgbClr val="33415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60" name="Google Shape;160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100" y="3564428"/>
            <a:ext cx="3498540" cy="172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46733" y="3690900"/>
            <a:ext cx="3498540" cy="147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28367" y="3557479"/>
            <a:ext cx="3498540" cy="174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6128" y="3435949"/>
            <a:ext cx="296487" cy="29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47762" y="3562421"/>
            <a:ext cx="296487" cy="29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 descr="imag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29396" y="3429000"/>
            <a:ext cx="296487" cy="29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 txBox="1"/>
          <p:nvPr/>
        </p:nvSpPr>
        <p:spPr>
          <a:xfrm>
            <a:off x="405931" y="3781853"/>
            <a:ext cx="32169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5" b="1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Phase 1: Quantitative</a:t>
            </a:r>
            <a:endParaRPr sz="1452"/>
          </a:p>
        </p:txBody>
      </p:sp>
      <p:sp>
        <p:nvSpPr>
          <p:cNvPr id="167" name="Google Shape;167;p18"/>
          <p:cNvSpPr txBox="1"/>
          <p:nvPr/>
        </p:nvSpPr>
        <p:spPr>
          <a:xfrm>
            <a:off x="482523" y="4078343"/>
            <a:ext cx="30639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5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Instrument:</a:t>
            </a:r>
            <a:r>
              <a:rPr lang="en-US" sz="1245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Online Survey (n=50+)</a:t>
            </a:r>
            <a:endParaRPr sz="1452"/>
          </a:p>
        </p:txBody>
      </p:sp>
      <p:sp>
        <p:nvSpPr>
          <p:cNvPr id="168" name="Google Shape;168;p18"/>
          <p:cNvSpPr txBox="1"/>
          <p:nvPr/>
        </p:nvSpPr>
        <p:spPr>
          <a:xfrm>
            <a:off x="482523" y="4331286"/>
            <a:ext cx="30639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5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Output:</a:t>
            </a:r>
            <a:r>
              <a:rPr lang="en-US" sz="1245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Statistical baseline of "Shadow API" frequency.</a:t>
            </a:r>
            <a:endParaRPr sz="1452"/>
          </a:p>
        </p:txBody>
      </p:sp>
      <p:sp>
        <p:nvSpPr>
          <p:cNvPr id="169" name="Google Shape;169;p18"/>
          <p:cNvSpPr txBox="1"/>
          <p:nvPr/>
        </p:nvSpPr>
        <p:spPr>
          <a:xfrm>
            <a:off x="482523" y="4886587"/>
            <a:ext cx="30639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64748B"/>
                </a:solidFill>
                <a:latin typeface="DM Sans"/>
                <a:ea typeface="DM Sans"/>
                <a:cs typeface="DM Sans"/>
                <a:sym typeface="DM Sans"/>
              </a:rPr>
              <a:t>(Brace, 2013)</a:t>
            </a:r>
            <a:endParaRPr sz="1452"/>
          </a:p>
        </p:txBody>
      </p:sp>
      <p:pic>
        <p:nvPicPr>
          <p:cNvPr id="170" name="Google Shape;170;p18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82238" y="4221492"/>
            <a:ext cx="345901" cy="39531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8"/>
          <p:cNvSpPr txBox="1"/>
          <p:nvPr/>
        </p:nvSpPr>
        <p:spPr>
          <a:xfrm>
            <a:off x="4487564" y="3908325"/>
            <a:ext cx="32169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5" b="1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Phase 2: Qualitative</a:t>
            </a:r>
            <a:endParaRPr sz="1452"/>
          </a:p>
        </p:txBody>
      </p:sp>
      <p:sp>
        <p:nvSpPr>
          <p:cNvPr id="172" name="Google Shape;172;p18"/>
          <p:cNvSpPr txBox="1"/>
          <p:nvPr/>
        </p:nvSpPr>
        <p:spPr>
          <a:xfrm>
            <a:off x="4564157" y="4204815"/>
            <a:ext cx="30639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5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Instrument:</a:t>
            </a:r>
            <a:r>
              <a:rPr lang="en-US" sz="1245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Interviews (n=10)</a:t>
            </a:r>
            <a:endParaRPr sz="1452"/>
          </a:p>
        </p:txBody>
      </p:sp>
      <p:sp>
        <p:nvSpPr>
          <p:cNvPr id="173" name="Google Shape;173;p18"/>
          <p:cNvSpPr txBox="1"/>
          <p:nvPr/>
        </p:nvSpPr>
        <p:spPr>
          <a:xfrm>
            <a:off x="4564157" y="4457757"/>
            <a:ext cx="30639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5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Focus:</a:t>
            </a:r>
            <a:r>
              <a:rPr lang="en-US" sz="1245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"Why bypass controls?"</a:t>
            </a:r>
            <a:endParaRPr sz="1452"/>
          </a:p>
        </p:txBody>
      </p:sp>
      <p:sp>
        <p:nvSpPr>
          <p:cNvPr id="174" name="Google Shape;174;p18"/>
          <p:cNvSpPr txBox="1"/>
          <p:nvPr/>
        </p:nvSpPr>
        <p:spPr>
          <a:xfrm>
            <a:off x="4564157" y="4760114"/>
            <a:ext cx="30639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8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33" b="0" i="0" u="none" strike="noStrike" cap="none">
                <a:solidFill>
                  <a:srgbClr val="64748B"/>
                </a:solidFill>
                <a:latin typeface="DM Sans"/>
                <a:ea typeface="DM Sans"/>
                <a:cs typeface="DM Sans"/>
                <a:sym typeface="DM Sans"/>
              </a:rPr>
              <a:t>(Sim and Waterfield, 2019)</a:t>
            </a:r>
            <a:endParaRPr sz="1452"/>
          </a:p>
        </p:txBody>
      </p:sp>
      <p:pic>
        <p:nvPicPr>
          <p:cNvPr id="175" name="Google Shape;175;p18" descr="image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63871" y="4221492"/>
            <a:ext cx="345901" cy="39531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8"/>
          <p:cNvSpPr txBox="1"/>
          <p:nvPr/>
        </p:nvSpPr>
        <p:spPr>
          <a:xfrm>
            <a:off x="8569198" y="3774905"/>
            <a:ext cx="32169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5" b="1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Phase 3: Integration</a:t>
            </a:r>
            <a:endParaRPr sz="1452"/>
          </a:p>
        </p:txBody>
      </p:sp>
      <p:sp>
        <p:nvSpPr>
          <p:cNvPr id="177" name="Google Shape;177;p18"/>
          <p:cNvSpPr txBox="1"/>
          <p:nvPr/>
        </p:nvSpPr>
        <p:spPr>
          <a:xfrm>
            <a:off x="8645791" y="4071394"/>
            <a:ext cx="30639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5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Action:</a:t>
            </a:r>
            <a:r>
              <a:rPr lang="en-US" sz="1245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Synthesis</a:t>
            </a:r>
            <a:endParaRPr sz="1452"/>
          </a:p>
        </p:txBody>
      </p:sp>
      <p:sp>
        <p:nvSpPr>
          <p:cNvPr id="178" name="Google Shape;178;p18"/>
          <p:cNvSpPr txBox="1"/>
          <p:nvPr/>
        </p:nvSpPr>
        <p:spPr>
          <a:xfrm>
            <a:off x="8645791" y="4324337"/>
            <a:ext cx="3063900" cy="1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5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Logic:</a:t>
            </a:r>
            <a:r>
              <a:rPr lang="en-US" sz="1245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Use Qual to explain Quant.</a:t>
            </a:r>
            <a:endParaRPr sz="1452"/>
          </a:p>
        </p:txBody>
      </p:sp>
      <p:sp>
        <p:nvSpPr>
          <p:cNvPr id="179" name="Google Shape;179;p18"/>
          <p:cNvSpPr txBox="1"/>
          <p:nvPr/>
        </p:nvSpPr>
        <p:spPr>
          <a:xfrm>
            <a:off x="8645791" y="4577280"/>
            <a:ext cx="30639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5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Outcome:</a:t>
            </a:r>
            <a:r>
              <a:rPr lang="en-US" sz="1245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AZTAM Framework &amp; OPA Policy Library.</a:t>
            </a:r>
            <a:endParaRPr sz="1452"/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7C090A5F-FE76-96DE-D7B8-F52D60CAB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26"/>
    </mc:Choice>
    <mc:Fallback xmlns="">
      <p:transition spd="slow" advTm="124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DF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/>
          <p:nvPr/>
        </p:nvSpPr>
        <p:spPr>
          <a:xfrm>
            <a:off x="476250" y="476250"/>
            <a:ext cx="117157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Ethical Considerations</a:t>
            </a:r>
            <a:endParaRPr/>
          </a:p>
        </p:txBody>
      </p:sp>
      <p:sp>
        <p:nvSpPr>
          <p:cNvPr id="185" name="Google Shape;185;p19"/>
          <p:cNvSpPr/>
          <p:nvPr/>
        </p:nvSpPr>
        <p:spPr>
          <a:xfrm>
            <a:off x="476250" y="1238250"/>
            <a:ext cx="11239500" cy="19050"/>
          </a:xfrm>
          <a:prstGeom prst="rect">
            <a:avLst/>
          </a:prstGeom>
          <a:solidFill>
            <a:srgbClr val="0050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476250" y="2251250"/>
            <a:ext cx="5973900" cy="11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47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Primary Risk:</a:t>
            </a:r>
            <a:r>
              <a:rPr lang="en-US" sz="1847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Self-incrimination. Participants may fear employment repercussions for admitting to bypassing security protocols.</a:t>
            </a:r>
            <a:endParaRPr sz="1567"/>
          </a:p>
        </p:txBody>
      </p:sp>
      <p:sp>
        <p:nvSpPr>
          <p:cNvPr id="187" name="Google Shape;187;p19"/>
          <p:cNvSpPr/>
          <p:nvPr/>
        </p:nvSpPr>
        <p:spPr>
          <a:xfrm>
            <a:off x="476250" y="3612051"/>
            <a:ext cx="5973900" cy="10800"/>
          </a:xfrm>
          <a:prstGeom prst="rect">
            <a:avLst/>
          </a:prstGeom>
          <a:solidFill>
            <a:srgbClr val="CBD5E1"/>
          </a:solidFill>
          <a:ln>
            <a:noFill/>
          </a:ln>
        </p:spPr>
        <p:txBody>
          <a:bodyPr spcFirstLastPara="1" wrap="square" lIns="102400" tIns="51175" rIns="102400" bIns="511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15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9"/>
          <p:cNvSpPr txBox="1"/>
          <p:nvPr/>
        </p:nvSpPr>
        <p:spPr>
          <a:xfrm>
            <a:off x="476250" y="3921415"/>
            <a:ext cx="62727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1" b="0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The Menlo Report Framework</a:t>
            </a:r>
            <a:endParaRPr sz="1567"/>
          </a:p>
        </p:txBody>
      </p:sp>
      <p:sp>
        <p:nvSpPr>
          <p:cNvPr id="189" name="Google Shape;189;p19"/>
          <p:cNvSpPr txBox="1"/>
          <p:nvPr/>
        </p:nvSpPr>
        <p:spPr>
          <a:xfrm>
            <a:off x="476250" y="4540143"/>
            <a:ext cx="5973900" cy="11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47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Adherence to the principles of </a:t>
            </a:r>
            <a:r>
              <a:rPr lang="en-US" sz="1847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Beneficence</a:t>
            </a:r>
            <a:r>
              <a:rPr lang="en-US" sz="1847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(minimizing harm) and </a:t>
            </a:r>
            <a:r>
              <a:rPr lang="en-US" sz="1847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Respect for Persons</a:t>
            </a:r>
            <a:r>
              <a:rPr lang="en-US" sz="1847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(Finn and Shilton, 2023).</a:t>
            </a:r>
            <a:endParaRPr sz="1567"/>
          </a:p>
        </p:txBody>
      </p:sp>
      <p:pic>
        <p:nvPicPr>
          <p:cNvPr id="190" name="Google Shape;190;p19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20928" y="2426934"/>
            <a:ext cx="277360" cy="32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20928" y="3798737"/>
            <a:ext cx="362702" cy="32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20928" y="5170539"/>
            <a:ext cx="320031" cy="32003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9"/>
          <p:cNvSpPr txBox="1"/>
          <p:nvPr/>
        </p:nvSpPr>
        <p:spPr>
          <a:xfrm>
            <a:off x="7911643" y="2338425"/>
            <a:ext cx="14508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43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Strict Anonymity</a:t>
            </a:r>
            <a:endParaRPr sz="1567"/>
          </a:p>
        </p:txBody>
      </p:sp>
      <p:sp>
        <p:nvSpPr>
          <p:cNvPr id="194" name="Google Shape;194;p19"/>
          <p:cNvSpPr txBox="1"/>
          <p:nvPr/>
        </p:nvSpPr>
        <p:spPr>
          <a:xfrm>
            <a:off x="7911643" y="2562447"/>
            <a:ext cx="43314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43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Protect employment status (Miller and Mauthner, 2012).</a:t>
            </a:r>
            <a:endParaRPr sz="1567"/>
          </a:p>
        </p:txBody>
      </p:sp>
      <p:sp>
        <p:nvSpPr>
          <p:cNvPr id="195" name="Google Shape;195;p19"/>
          <p:cNvSpPr txBox="1"/>
          <p:nvPr/>
        </p:nvSpPr>
        <p:spPr>
          <a:xfrm>
            <a:off x="7996984" y="3710228"/>
            <a:ext cx="15360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43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Informed Consent</a:t>
            </a:r>
            <a:endParaRPr sz="1567"/>
          </a:p>
        </p:txBody>
      </p:sp>
      <p:sp>
        <p:nvSpPr>
          <p:cNvPr id="196" name="Google Shape;196;p19"/>
          <p:cNvSpPr txBox="1"/>
          <p:nvPr/>
        </p:nvSpPr>
        <p:spPr>
          <a:xfrm>
            <a:off x="7996984" y="3934250"/>
            <a:ext cx="3413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43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Clear communication of academic purpose.</a:t>
            </a:r>
            <a:endParaRPr sz="1567"/>
          </a:p>
        </p:txBody>
      </p:sp>
      <p:sp>
        <p:nvSpPr>
          <p:cNvPr id="197" name="Google Shape;197;p19"/>
          <p:cNvSpPr txBox="1"/>
          <p:nvPr/>
        </p:nvSpPr>
        <p:spPr>
          <a:xfrm>
            <a:off x="7954313" y="5082030"/>
            <a:ext cx="1493400" cy="2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43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Legal Compliance</a:t>
            </a:r>
            <a:endParaRPr sz="1567"/>
          </a:p>
        </p:txBody>
      </p:sp>
      <p:sp>
        <p:nvSpPr>
          <p:cNvPr id="198" name="Google Shape;198;p19"/>
          <p:cNvSpPr txBox="1"/>
          <p:nvPr/>
        </p:nvSpPr>
        <p:spPr>
          <a:xfrm>
            <a:off x="7954313" y="5306052"/>
            <a:ext cx="19947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43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Data Protection Act 2018.</a:t>
            </a:r>
            <a:endParaRPr sz="1567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67FF337-84B9-CBF5-9A03-38692E939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63"/>
    </mc:Choice>
    <mc:Fallback xmlns="">
      <p:transition spd="slow" advTm="54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D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"/>
          <p:cNvSpPr txBox="1"/>
          <p:nvPr/>
        </p:nvSpPr>
        <p:spPr>
          <a:xfrm>
            <a:off x="571500" y="571500"/>
            <a:ext cx="5000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Proposed Artefact: The AZTAM System</a:t>
            </a:r>
            <a:endParaRPr/>
          </a:p>
        </p:txBody>
      </p:sp>
      <p:sp>
        <p:nvSpPr>
          <p:cNvPr id="204" name="Google Shape;204;p20"/>
          <p:cNvSpPr/>
          <p:nvPr/>
        </p:nvSpPr>
        <p:spPr>
          <a:xfrm>
            <a:off x="571500" y="1857950"/>
            <a:ext cx="4762500" cy="19200"/>
          </a:xfrm>
          <a:prstGeom prst="rect">
            <a:avLst/>
          </a:prstGeom>
          <a:solidFill>
            <a:srgbClr val="0050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0"/>
          <p:cNvSpPr txBox="1"/>
          <p:nvPr/>
        </p:nvSpPr>
        <p:spPr>
          <a:xfrm>
            <a:off x="571500" y="2058838"/>
            <a:ext cx="47625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0" i="0" u="none" strike="noStrike" cap="none">
                <a:solidFill>
                  <a:srgbClr val="64748B"/>
                </a:solidFill>
                <a:latin typeface="DM Sans"/>
                <a:ea typeface="DM Sans"/>
                <a:cs typeface="DM Sans"/>
                <a:sym typeface="DM Sans"/>
              </a:rPr>
              <a:t>Designed to solve the "Translation Gap" (Kluge Corrêa et al., 2023).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695325" y="3926055"/>
            <a:ext cx="66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•</a:t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785850" y="2662130"/>
            <a:ext cx="45720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675" tIns="0" rIns="0" bIns="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5088"/>
                </a:solidFill>
                <a:latin typeface="DM Sans"/>
                <a:ea typeface="DM Sans"/>
                <a:cs typeface="DM Sans"/>
                <a:sym typeface="DM Sans"/>
              </a:rPr>
              <a:t>1. The Governance Matrix (Theoretical):</a:t>
            </a:r>
            <a:r>
              <a:rPr lang="en-US" sz="150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A structured mapping of Agile ceremonies (e.g., Sprint Planning) to specific Zero Trust verification steps.</a:t>
            </a:r>
            <a:endParaRPr/>
          </a:p>
        </p:txBody>
      </p:sp>
      <p:sp>
        <p:nvSpPr>
          <p:cNvPr id="208" name="Google Shape;208;p20"/>
          <p:cNvSpPr txBox="1"/>
          <p:nvPr/>
        </p:nvSpPr>
        <p:spPr>
          <a:xfrm>
            <a:off x="695325" y="5429105"/>
            <a:ext cx="66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•</a:t>
            </a:r>
            <a:endParaRPr/>
          </a:p>
        </p:txBody>
      </p:sp>
      <p:sp>
        <p:nvSpPr>
          <p:cNvPr id="209" name="Google Shape;209;p20"/>
          <p:cNvSpPr txBox="1"/>
          <p:nvPr/>
        </p:nvSpPr>
        <p:spPr>
          <a:xfrm>
            <a:off x="785850" y="3926055"/>
            <a:ext cx="45720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675" tIns="0" rIns="0" bIns="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05088"/>
                </a:solidFill>
                <a:latin typeface="DM Sans"/>
                <a:ea typeface="DM Sans"/>
                <a:cs typeface="DM Sans"/>
                <a:sym typeface="DM Sans"/>
              </a:rPr>
              <a:t>2. The OPA Policy Library (Technical):</a:t>
            </a:r>
            <a:r>
              <a:rPr lang="en-US" sz="150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A GitHub repository of pre-written Open Policy Agent (OPA) scripts (Rego language) for automated API governance.</a:t>
            </a:r>
            <a:endParaRPr sz="1500" b="0" i="0" u="none" strike="noStrike" cap="none">
              <a:solidFill>
                <a:srgbClr val="33415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34155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500" b="1">
                <a:solidFill>
                  <a:srgbClr val="005088"/>
                </a:solidFill>
                <a:latin typeface="DM Sans"/>
                <a:ea typeface="DM Sans"/>
                <a:cs typeface="DM Sans"/>
                <a:sym typeface="DM Sans"/>
              </a:rPr>
              <a:t>3. The "CI/CD Gate" Protocol:</a:t>
            </a:r>
            <a:r>
              <a:rPr lang="en-US" sz="1500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500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A decision-tree workflow that defines when to block a build (Security) vs. when to allow an exception (Agility).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34155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0" name="Google Shape;210;p20"/>
          <p:cNvSpPr txBox="1"/>
          <p:nvPr/>
        </p:nvSpPr>
        <p:spPr>
          <a:xfrm>
            <a:off x="695325" y="2662130"/>
            <a:ext cx="666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•</a:t>
            </a:r>
            <a:endParaRPr/>
          </a:p>
        </p:txBody>
      </p:sp>
      <p:pic>
        <p:nvPicPr>
          <p:cNvPr id="211" name="Google Shape;211;p20" title="Matplotlib Char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0250" y="1924500"/>
            <a:ext cx="6529351" cy="3728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B1C87C3-5C4D-0670-B6FE-0998D0AC1C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88"/>
    </mc:Choice>
    <mc:Fallback xmlns="">
      <p:transition spd="slow" advTm="12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DF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250" y="2902297"/>
            <a:ext cx="3555950" cy="3617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1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17950" y="2902297"/>
            <a:ext cx="3555950" cy="3617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1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9650" y="2902297"/>
            <a:ext cx="3556099" cy="361741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1"/>
          <p:cNvSpPr txBox="1"/>
          <p:nvPr/>
        </p:nvSpPr>
        <p:spPr>
          <a:xfrm>
            <a:off x="476250" y="338286"/>
            <a:ext cx="1171575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Project Timeline: March - August 2026</a:t>
            </a:r>
            <a:endParaRPr/>
          </a:p>
        </p:txBody>
      </p:sp>
      <p:sp>
        <p:nvSpPr>
          <p:cNvPr id="220" name="Google Shape;220;p21"/>
          <p:cNvSpPr/>
          <p:nvPr/>
        </p:nvSpPr>
        <p:spPr>
          <a:xfrm>
            <a:off x="476250" y="1100286"/>
            <a:ext cx="11239500" cy="19050"/>
          </a:xfrm>
          <a:prstGeom prst="rect">
            <a:avLst/>
          </a:prstGeom>
          <a:solidFill>
            <a:srgbClr val="0050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1"/>
          <p:cNvSpPr txBox="1"/>
          <p:nvPr/>
        </p:nvSpPr>
        <p:spPr>
          <a:xfrm>
            <a:off x="2305050" y="1995636"/>
            <a:ext cx="7581900" cy="33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Structured according to Project Management Body of Knowledge (PMI, 2021).</a:t>
            </a:r>
            <a:endParaRPr/>
          </a:p>
        </p:txBody>
      </p:sp>
      <p:sp>
        <p:nvSpPr>
          <p:cNvPr id="222" name="Google Shape;222;p21"/>
          <p:cNvSpPr txBox="1"/>
          <p:nvPr/>
        </p:nvSpPr>
        <p:spPr>
          <a:xfrm>
            <a:off x="714375" y="3445222"/>
            <a:ext cx="3233685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Phase 1: Inception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>
                <a:solidFill>
                  <a:srgbClr val="64748B"/>
                </a:solidFill>
                <a:latin typeface="Merriweather"/>
                <a:ea typeface="Merriweather"/>
                <a:cs typeface="Merriweather"/>
                <a:sym typeface="Merriweather"/>
              </a:rPr>
              <a:t>(March - April 2026)</a:t>
            </a:r>
            <a:endParaRPr/>
          </a:p>
        </p:txBody>
      </p:sp>
      <p:sp>
        <p:nvSpPr>
          <p:cNvPr id="223" name="Google Shape;223;p21"/>
          <p:cNvSpPr txBox="1"/>
          <p:nvPr/>
        </p:nvSpPr>
        <p:spPr>
          <a:xfrm>
            <a:off x="4556075" y="3445222"/>
            <a:ext cx="3233685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Phase 2: Execution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>
                <a:solidFill>
                  <a:srgbClr val="64748B"/>
                </a:solidFill>
                <a:latin typeface="Merriweather"/>
                <a:ea typeface="Merriweather"/>
                <a:cs typeface="Merriweather"/>
                <a:sym typeface="Merriweather"/>
              </a:rPr>
              <a:t>(May - June 2026)</a:t>
            </a:r>
            <a:endParaRPr/>
          </a:p>
        </p:txBody>
      </p:sp>
      <p:sp>
        <p:nvSpPr>
          <p:cNvPr id="224" name="Google Shape;224;p21"/>
          <p:cNvSpPr txBox="1"/>
          <p:nvPr/>
        </p:nvSpPr>
        <p:spPr>
          <a:xfrm>
            <a:off x="8397775" y="3445222"/>
            <a:ext cx="3233841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5088"/>
                </a:solidFill>
                <a:latin typeface="Merriweather"/>
                <a:ea typeface="Merriweather"/>
                <a:cs typeface="Merriweather"/>
                <a:sym typeface="Merriweather"/>
              </a:rPr>
              <a:t>Phase 3: Synthesis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>
                <a:solidFill>
                  <a:srgbClr val="64748B"/>
                </a:solidFill>
                <a:latin typeface="Merriweather"/>
                <a:ea typeface="Merriweather"/>
                <a:cs typeface="Merriweather"/>
                <a:sym typeface="Merriweather"/>
              </a:rPr>
              <a:t>(July - August 2026)</a:t>
            </a:r>
            <a:endParaRPr/>
          </a:p>
        </p:txBody>
      </p:sp>
      <p:sp>
        <p:nvSpPr>
          <p:cNvPr id="225" name="Google Shape;225;p21"/>
          <p:cNvSpPr txBox="1"/>
          <p:nvPr/>
        </p:nvSpPr>
        <p:spPr>
          <a:xfrm>
            <a:off x="904875" y="4178647"/>
            <a:ext cx="2889200" cy="54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01 Mar:</a:t>
            </a:r>
            <a:r>
              <a:rPr lang="en-US" sz="13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Submit Ethical Approval (Form A).</a:t>
            </a:r>
            <a:endParaRPr/>
          </a:p>
        </p:txBody>
      </p:sp>
      <p:sp>
        <p:nvSpPr>
          <p:cNvPr id="226" name="Google Shape;226;p21"/>
          <p:cNvSpPr/>
          <p:nvPr/>
        </p:nvSpPr>
        <p:spPr>
          <a:xfrm>
            <a:off x="714375" y="4178647"/>
            <a:ext cx="19050" cy="54858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1"/>
          <p:cNvSpPr txBox="1"/>
          <p:nvPr/>
        </p:nvSpPr>
        <p:spPr>
          <a:xfrm>
            <a:off x="904875" y="4841527"/>
            <a:ext cx="2889200" cy="27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15 Mar:</a:t>
            </a:r>
            <a:r>
              <a:rPr lang="en-US" sz="13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Recruit 5 Pilot Participants.</a:t>
            </a:r>
            <a:endParaRPr/>
          </a:p>
        </p:txBody>
      </p:sp>
      <p:sp>
        <p:nvSpPr>
          <p:cNvPr id="228" name="Google Shape;228;p21"/>
          <p:cNvSpPr/>
          <p:nvPr/>
        </p:nvSpPr>
        <p:spPr>
          <a:xfrm>
            <a:off x="714375" y="4841527"/>
            <a:ext cx="19050" cy="274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1"/>
          <p:cNvSpPr txBox="1"/>
          <p:nvPr/>
        </p:nvSpPr>
        <p:spPr>
          <a:xfrm>
            <a:off x="904875" y="5230117"/>
            <a:ext cx="2889200" cy="27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01 Apr:</a:t>
            </a:r>
            <a:r>
              <a:rPr lang="en-US" sz="13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Refine Zero Trust Literature.</a:t>
            </a:r>
            <a:endParaRPr/>
          </a:p>
        </p:txBody>
      </p:sp>
      <p:sp>
        <p:nvSpPr>
          <p:cNvPr id="230" name="Google Shape;230;p21"/>
          <p:cNvSpPr/>
          <p:nvPr/>
        </p:nvSpPr>
        <p:spPr>
          <a:xfrm>
            <a:off x="714375" y="5230117"/>
            <a:ext cx="19050" cy="274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1"/>
          <p:cNvSpPr txBox="1"/>
          <p:nvPr/>
        </p:nvSpPr>
        <p:spPr>
          <a:xfrm>
            <a:off x="904875" y="5618708"/>
            <a:ext cx="2889200" cy="54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Milestone:</a:t>
            </a:r>
            <a:r>
              <a:rPr lang="en-US" sz="13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30 Apr - Survey Finalized.</a:t>
            </a:r>
            <a:endParaRPr/>
          </a:p>
        </p:txBody>
      </p:sp>
      <p:sp>
        <p:nvSpPr>
          <p:cNvPr id="232" name="Google Shape;232;p21"/>
          <p:cNvSpPr/>
          <p:nvPr/>
        </p:nvSpPr>
        <p:spPr>
          <a:xfrm>
            <a:off x="714375" y="5618708"/>
            <a:ext cx="19050" cy="54858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1"/>
          <p:cNvSpPr txBox="1"/>
          <p:nvPr/>
        </p:nvSpPr>
        <p:spPr>
          <a:xfrm>
            <a:off x="4746575" y="4178647"/>
            <a:ext cx="2889200" cy="27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01 May:</a:t>
            </a:r>
            <a:r>
              <a:rPr lang="en-US" sz="13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Deploy Survey to Forums.</a:t>
            </a:r>
            <a:endParaRPr/>
          </a:p>
        </p:txBody>
      </p:sp>
      <p:sp>
        <p:nvSpPr>
          <p:cNvPr id="234" name="Google Shape;234;p21"/>
          <p:cNvSpPr/>
          <p:nvPr/>
        </p:nvSpPr>
        <p:spPr>
          <a:xfrm>
            <a:off x="4556075" y="4178647"/>
            <a:ext cx="19050" cy="274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1"/>
          <p:cNvSpPr txBox="1"/>
          <p:nvPr/>
        </p:nvSpPr>
        <p:spPr>
          <a:xfrm>
            <a:off x="4746575" y="4567237"/>
            <a:ext cx="2889200" cy="27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20 May:</a:t>
            </a:r>
            <a:r>
              <a:rPr lang="en-US" sz="13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Begin Interviews (n=10).</a:t>
            </a:r>
            <a:endParaRPr/>
          </a:p>
        </p:txBody>
      </p:sp>
      <p:sp>
        <p:nvSpPr>
          <p:cNvPr id="236" name="Google Shape;236;p21"/>
          <p:cNvSpPr/>
          <p:nvPr/>
        </p:nvSpPr>
        <p:spPr>
          <a:xfrm>
            <a:off x="4556075" y="4567237"/>
            <a:ext cx="19050" cy="274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1"/>
          <p:cNvSpPr txBox="1"/>
          <p:nvPr/>
        </p:nvSpPr>
        <p:spPr>
          <a:xfrm>
            <a:off x="4746575" y="4955827"/>
            <a:ext cx="2889200" cy="27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15 Jun:</a:t>
            </a:r>
            <a:r>
              <a:rPr lang="en-US" sz="13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SPSS Statistical Analysis.</a:t>
            </a:r>
            <a:endParaRPr/>
          </a:p>
        </p:txBody>
      </p:sp>
      <p:sp>
        <p:nvSpPr>
          <p:cNvPr id="238" name="Google Shape;238;p21"/>
          <p:cNvSpPr/>
          <p:nvPr/>
        </p:nvSpPr>
        <p:spPr>
          <a:xfrm>
            <a:off x="4556075" y="4955827"/>
            <a:ext cx="19050" cy="274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1"/>
          <p:cNvSpPr txBox="1"/>
          <p:nvPr/>
        </p:nvSpPr>
        <p:spPr>
          <a:xfrm>
            <a:off x="4746575" y="5344417"/>
            <a:ext cx="2889200" cy="54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Milestone:</a:t>
            </a:r>
            <a:r>
              <a:rPr lang="en-US" sz="13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30 Jun - Data Collected.</a:t>
            </a:r>
            <a:endParaRPr/>
          </a:p>
        </p:txBody>
      </p:sp>
      <p:sp>
        <p:nvSpPr>
          <p:cNvPr id="240" name="Google Shape;240;p21"/>
          <p:cNvSpPr/>
          <p:nvPr/>
        </p:nvSpPr>
        <p:spPr>
          <a:xfrm>
            <a:off x="4556075" y="5344417"/>
            <a:ext cx="19050" cy="54858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1"/>
          <p:cNvSpPr txBox="1"/>
          <p:nvPr/>
        </p:nvSpPr>
        <p:spPr>
          <a:xfrm>
            <a:off x="8588275" y="4178647"/>
            <a:ext cx="2889349" cy="27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01 Jul:</a:t>
            </a:r>
            <a:r>
              <a:rPr lang="en-US" sz="13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Develop OPA Policy Scripts.</a:t>
            </a:r>
            <a:endParaRPr/>
          </a:p>
        </p:txBody>
      </p:sp>
      <p:sp>
        <p:nvSpPr>
          <p:cNvPr id="242" name="Google Shape;242;p21"/>
          <p:cNvSpPr/>
          <p:nvPr/>
        </p:nvSpPr>
        <p:spPr>
          <a:xfrm>
            <a:off x="8397775" y="4178647"/>
            <a:ext cx="19050" cy="274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1"/>
          <p:cNvSpPr txBox="1"/>
          <p:nvPr/>
        </p:nvSpPr>
        <p:spPr>
          <a:xfrm>
            <a:off x="8588275" y="4567237"/>
            <a:ext cx="2889349" cy="27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15 Jul:</a:t>
            </a:r>
            <a:r>
              <a:rPr lang="en-US" sz="13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Draft AZTAM Framework.</a:t>
            </a:r>
            <a:endParaRPr/>
          </a:p>
        </p:txBody>
      </p:sp>
      <p:sp>
        <p:nvSpPr>
          <p:cNvPr id="244" name="Google Shape;244;p21"/>
          <p:cNvSpPr/>
          <p:nvPr/>
        </p:nvSpPr>
        <p:spPr>
          <a:xfrm>
            <a:off x="8397775" y="4567237"/>
            <a:ext cx="19050" cy="274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1"/>
          <p:cNvSpPr txBox="1"/>
          <p:nvPr/>
        </p:nvSpPr>
        <p:spPr>
          <a:xfrm>
            <a:off x="8588275" y="4955827"/>
            <a:ext cx="2889349" cy="27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01 Aug:</a:t>
            </a:r>
            <a:r>
              <a:rPr lang="en-US" sz="13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Final Dissertation Write-up.</a:t>
            </a:r>
            <a:endParaRPr/>
          </a:p>
        </p:txBody>
      </p:sp>
      <p:sp>
        <p:nvSpPr>
          <p:cNvPr id="246" name="Google Shape;246;p21"/>
          <p:cNvSpPr/>
          <p:nvPr/>
        </p:nvSpPr>
        <p:spPr>
          <a:xfrm>
            <a:off x="8397775" y="4955827"/>
            <a:ext cx="19050" cy="274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1"/>
          <p:cNvSpPr txBox="1"/>
          <p:nvPr/>
        </p:nvSpPr>
        <p:spPr>
          <a:xfrm>
            <a:off x="8588275" y="5344417"/>
            <a:ext cx="2889349" cy="27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Milestone:</a:t>
            </a:r>
            <a:r>
              <a:rPr lang="en-US" sz="1350" b="0" i="0" u="none" strike="noStrike" cap="none">
                <a:solidFill>
                  <a:srgbClr val="334155"/>
                </a:solidFill>
                <a:latin typeface="DM Sans"/>
                <a:ea typeface="DM Sans"/>
                <a:cs typeface="DM Sans"/>
                <a:sym typeface="DM Sans"/>
              </a:rPr>
              <a:t> 31 Aug - Submission.</a:t>
            </a:r>
            <a:endParaRPr/>
          </a:p>
        </p:txBody>
      </p:sp>
      <p:sp>
        <p:nvSpPr>
          <p:cNvPr id="248" name="Google Shape;248;p21"/>
          <p:cNvSpPr/>
          <p:nvPr/>
        </p:nvSpPr>
        <p:spPr>
          <a:xfrm>
            <a:off x="8397775" y="5344417"/>
            <a:ext cx="19050" cy="27429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B055C8C-9F81-6942-A90E-0FE805AEC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69"/>
    </mc:Choice>
    <mc:Fallback xmlns="">
      <p:transition spd="slow" advTm="90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1357</Words>
  <Application>Microsoft Macintosh PowerPoint</Application>
  <PresentationFormat>Widescreen</PresentationFormat>
  <Paragraphs>101</Paragraphs>
  <Slides>10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Merriweather</vt:lpstr>
      <vt:lpstr>DM Sans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Fabian Narel</dc:creator>
  <cp:lastModifiedBy>Fabian</cp:lastModifiedBy>
  <cp:revision>4</cp:revision>
  <dcterms:modified xsi:type="dcterms:W3CDTF">2026-01-24T17:32:58Z</dcterms:modified>
</cp:coreProperties>
</file>